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7" r:id="rId3"/>
    <p:sldId id="358" r:id="rId4"/>
    <p:sldId id="573" r:id="rId5"/>
    <p:sldId id="355" r:id="rId6"/>
    <p:sldId id="359" r:id="rId7"/>
    <p:sldId id="360" r:id="rId8"/>
    <p:sldId id="362" r:id="rId9"/>
    <p:sldId id="364" r:id="rId10"/>
    <p:sldId id="574" r:id="rId11"/>
    <p:sldId id="576" r:id="rId12"/>
    <p:sldId id="583" r:id="rId13"/>
    <p:sldId id="578" r:id="rId14"/>
    <p:sldId id="577" r:id="rId15"/>
    <p:sldId id="581" r:id="rId16"/>
    <p:sldId id="584" r:id="rId17"/>
    <p:sldId id="582" r:id="rId18"/>
    <p:sldId id="575" r:id="rId19"/>
    <p:sldId id="365" r:id="rId20"/>
    <p:sldId id="5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67"/>
    <p:restoredTop sz="74508"/>
  </p:normalViewPr>
  <p:slideViewPr>
    <p:cSldViewPr snapToGrid="0" snapToObjects="1">
      <p:cViewPr varScale="1">
        <p:scale>
          <a:sx n="65" d="100"/>
          <a:sy n="6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4C6D5-9871-DF4B-A077-9392188519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D1528C-722C-064A-8D82-6DF283CF87E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Disclose</a:t>
          </a:r>
        </a:p>
      </dgm:t>
    </dgm:pt>
    <dgm:pt modelId="{BC2B44BF-C826-714A-98BF-F549FABA1460}" type="parTrans" cxnId="{799155F5-6EFE-EF43-92B0-EE7B223851BD}">
      <dgm:prSet/>
      <dgm:spPr/>
      <dgm:t>
        <a:bodyPr/>
        <a:lstStyle/>
        <a:p>
          <a:endParaRPr lang="en-US"/>
        </a:p>
      </dgm:t>
    </dgm:pt>
    <dgm:pt modelId="{464CF330-6C78-5649-940D-98F41EA558DC}" type="sibTrans" cxnId="{799155F5-6EFE-EF43-92B0-EE7B223851BD}">
      <dgm:prSet/>
      <dgm:spPr/>
      <dgm:t>
        <a:bodyPr/>
        <a:lstStyle/>
        <a:p>
          <a:endParaRPr lang="en-US"/>
        </a:p>
      </dgm:t>
    </dgm:pt>
    <dgm:pt modelId="{71E61D2E-F9B2-394D-877A-BBB9EB3F618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Ask</a:t>
          </a:r>
        </a:p>
      </dgm:t>
    </dgm:pt>
    <dgm:pt modelId="{248B8999-7BA0-0642-A436-A50A1841EFC4}" type="parTrans" cxnId="{88DE3605-4FEA-744A-9FCE-2F1B3F63E3E0}">
      <dgm:prSet/>
      <dgm:spPr/>
      <dgm:t>
        <a:bodyPr/>
        <a:lstStyle/>
        <a:p>
          <a:endParaRPr lang="en-US"/>
        </a:p>
      </dgm:t>
    </dgm:pt>
    <dgm:pt modelId="{55F0E500-E4BD-914C-975E-3F8842D923FC}" type="sibTrans" cxnId="{88DE3605-4FEA-744A-9FCE-2F1B3F63E3E0}">
      <dgm:prSet/>
      <dgm:spPr/>
      <dgm:t>
        <a:bodyPr/>
        <a:lstStyle/>
        <a:p>
          <a:endParaRPr lang="en-US"/>
        </a:p>
      </dgm:t>
    </dgm:pt>
    <dgm:pt modelId="{F9762430-A1EE-924D-8E0A-4F46FE0CE81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Confirm</a:t>
          </a:r>
        </a:p>
      </dgm:t>
    </dgm:pt>
    <dgm:pt modelId="{C35F91E1-1B25-DC45-8102-505AF5B9E143}" type="parTrans" cxnId="{82ACD510-0ADB-C04C-AD6D-428813129642}">
      <dgm:prSet/>
      <dgm:spPr/>
      <dgm:t>
        <a:bodyPr/>
        <a:lstStyle/>
        <a:p>
          <a:endParaRPr lang="en-US"/>
        </a:p>
      </dgm:t>
    </dgm:pt>
    <dgm:pt modelId="{930DADE8-76BF-9C45-AE92-A05208F11A69}" type="sibTrans" cxnId="{82ACD510-0ADB-C04C-AD6D-428813129642}">
      <dgm:prSet/>
      <dgm:spPr/>
      <dgm:t>
        <a:bodyPr/>
        <a:lstStyle/>
        <a:p>
          <a:endParaRPr lang="en-US"/>
        </a:p>
      </dgm:t>
    </dgm:pt>
    <dgm:pt modelId="{0165A36E-1F89-4FDC-984C-F157A297C8A6}" type="pres">
      <dgm:prSet presAssocID="{3CC4C6D5-9871-DF4B-A077-9392188519A8}" presName="root" presStyleCnt="0">
        <dgm:presLayoutVars>
          <dgm:dir/>
          <dgm:resizeHandles val="exact"/>
        </dgm:presLayoutVars>
      </dgm:prSet>
      <dgm:spPr/>
    </dgm:pt>
    <dgm:pt modelId="{853AE178-DF59-4165-86C9-B7ABDFA169C4}" type="pres">
      <dgm:prSet presAssocID="{13D1528C-722C-064A-8D82-6DF283CF87E2}" presName="compNode" presStyleCnt="0"/>
      <dgm:spPr/>
    </dgm:pt>
    <dgm:pt modelId="{DADF2219-C5D6-4F1D-A8A8-A01798E66CD6}" type="pres">
      <dgm:prSet presAssocID="{13D1528C-722C-064A-8D82-6DF283CF87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B824AE64-96B0-4CEC-95C1-FE9DAC21001F}" type="pres">
      <dgm:prSet presAssocID="{13D1528C-722C-064A-8D82-6DF283CF87E2}" presName="spaceRect" presStyleCnt="0"/>
      <dgm:spPr/>
    </dgm:pt>
    <dgm:pt modelId="{0FA9DA9E-6ECF-4E9F-9C35-E1522C975A21}" type="pres">
      <dgm:prSet presAssocID="{13D1528C-722C-064A-8D82-6DF283CF87E2}" presName="textRect" presStyleLbl="revTx" presStyleIdx="0" presStyleCnt="3">
        <dgm:presLayoutVars>
          <dgm:chMax val="1"/>
          <dgm:chPref val="1"/>
        </dgm:presLayoutVars>
      </dgm:prSet>
      <dgm:spPr/>
    </dgm:pt>
    <dgm:pt modelId="{B651DF3C-E078-45D2-B8B2-B549335ED1FE}" type="pres">
      <dgm:prSet presAssocID="{464CF330-6C78-5649-940D-98F41EA558DC}" presName="sibTrans" presStyleCnt="0"/>
      <dgm:spPr/>
    </dgm:pt>
    <dgm:pt modelId="{B5548874-C8A0-4464-81F8-A122EBA2F569}" type="pres">
      <dgm:prSet presAssocID="{71E61D2E-F9B2-394D-877A-BBB9EB3F618D}" presName="compNode" presStyleCnt="0"/>
      <dgm:spPr/>
    </dgm:pt>
    <dgm:pt modelId="{E7A10553-EEAD-43F3-910E-506C424F5E9B}" type="pres">
      <dgm:prSet presAssocID="{71E61D2E-F9B2-394D-877A-BBB9EB3F61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6737BB9-30B3-4A68-B5CD-339457471123}" type="pres">
      <dgm:prSet presAssocID="{71E61D2E-F9B2-394D-877A-BBB9EB3F618D}" presName="spaceRect" presStyleCnt="0"/>
      <dgm:spPr/>
    </dgm:pt>
    <dgm:pt modelId="{A1ECC70B-C55B-4A73-B921-EAA83ADC5C0A}" type="pres">
      <dgm:prSet presAssocID="{71E61D2E-F9B2-394D-877A-BBB9EB3F618D}" presName="textRect" presStyleLbl="revTx" presStyleIdx="1" presStyleCnt="3">
        <dgm:presLayoutVars>
          <dgm:chMax val="1"/>
          <dgm:chPref val="1"/>
        </dgm:presLayoutVars>
      </dgm:prSet>
      <dgm:spPr/>
    </dgm:pt>
    <dgm:pt modelId="{445FB437-68CF-4BD8-A046-2A88A3D81A96}" type="pres">
      <dgm:prSet presAssocID="{55F0E500-E4BD-914C-975E-3F8842D923FC}" presName="sibTrans" presStyleCnt="0"/>
      <dgm:spPr/>
    </dgm:pt>
    <dgm:pt modelId="{6BB7A15F-A5AB-4DDC-B811-F5781CBC3341}" type="pres">
      <dgm:prSet presAssocID="{F9762430-A1EE-924D-8E0A-4F46FE0CE810}" presName="compNode" presStyleCnt="0"/>
      <dgm:spPr/>
    </dgm:pt>
    <dgm:pt modelId="{B8F42C69-8981-4D26-B367-6DDB6212C175}" type="pres">
      <dgm:prSet presAssocID="{F9762430-A1EE-924D-8E0A-4F46FE0CE8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945D5A-E459-4883-9DBA-4D66A12F93F6}" type="pres">
      <dgm:prSet presAssocID="{F9762430-A1EE-924D-8E0A-4F46FE0CE810}" presName="spaceRect" presStyleCnt="0"/>
      <dgm:spPr/>
    </dgm:pt>
    <dgm:pt modelId="{56AB781D-19E4-45E9-AC87-F464DE52ADCD}" type="pres">
      <dgm:prSet presAssocID="{F9762430-A1EE-924D-8E0A-4F46FE0CE8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DE3605-4FEA-744A-9FCE-2F1B3F63E3E0}" srcId="{3CC4C6D5-9871-DF4B-A077-9392188519A8}" destId="{71E61D2E-F9B2-394D-877A-BBB9EB3F618D}" srcOrd="1" destOrd="0" parTransId="{248B8999-7BA0-0642-A436-A50A1841EFC4}" sibTransId="{55F0E500-E4BD-914C-975E-3F8842D923FC}"/>
    <dgm:cxn modelId="{82ACD510-0ADB-C04C-AD6D-428813129642}" srcId="{3CC4C6D5-9871-DF4B-A077-9392188519A8}" destId="{F9762430-A1EE-924D-8E0A-4F46FE0CE810}" srcOrd="2" destOrd="0" parTransId="{C35F91E1-1B25-DC45-8102-505AF5B9E143}" sibTransId="{930DADE8-76BF-9C45-AE92-A05208F11A69}"/>
    <dgm:cxn modelId="{14ED051D-4EF8-D846-AB59-DE68BC5DB471}" type="presOf" srcId="{F9762430-A1EE-924D-8E0A-4F46FE0CE810}" destId="{56AB781D-19E4-45E9-AC87-F464DE52ADCD}" srcOrd="0" destOrd="0" presId="urn:microsoft.com/office/officeart/2018/2/layout/IconLabelList"/>
    <dgm:cxn modelId="{FD069A6D-C5D7-374A-BD24-91CE7324708F}" type="presOf" srcId="{71E61D2E-F9B2-394D-877A-BBB9EB3F618D}" destId="{A1ECC70B-C55B-4A73-B921-EAA83ADC5C0A}" srcOrd="0" destOrd="0" presId="urn:microsoft.com/office/officeart/2018/2/layout/IconLabelList"/>
    <dgm:cxn modelId="{6291D48E-F10F-0A41-8A78-99970AF79196}" type="presOf" srcId="{3CC4C6D5-9871-DF4B-A077-9392188519A8}" destId="{0165A36E-1F89-4FDC-984C-F157A297C8A6}" srcOrd="0" destOrd="0" presId="urn:microsoft.com/office/officeart/2018/2/layout/IconLabelList"/>
    <dgm:cxn modelId="{A6442296-FE00-8E4B-B3A0-6A71BF9D0F82}" type="presOf" srcId="{13D1528C-722C-064A-8D82-6DF283CF87E2}" destId="{0FA9DA9E-6ECF-4E9F-9C35-E1522C975A21}" srcOrd="0" destOrd="0" presId="urn:microsoft.com/office/officeart/2018/2/layout/IconLabelList"/>
    <dgm:cxn modelId="{799155F5-6EFE-EF43-92B0-EE7B223851BD}" srcId="{3CC4C6D5-9871-DF4B-A077-9392188519A8}" destId="{13D1528C-722C-064A-8D82-6DF283CF87E2}" srcOrd="0" destOrd="0" parTransId="{BC2B44BF-C826-714A-98BF-F549FABA1460}" sibTransId="{464CF330-6C78-5649-940D-98F41EA558DC}"/>
    <dgm:cxn modelId="{5D878F70-3C2F-FA4C-92D1-D2377C3E0892}" type="presParOf" srcId="{0165A36E-1F89-4FDC-984C-F157A297C8A6}" destId="{853AE178-DF59-4165-86C9-B7ABDFA169C4}" srcOrd="0" destOrd="0" presId="urn:microsoft.com/office/officeart/2018/2/layout/IconLabelList"/>
    <dgm:cxn modelId="{D3903D42-791C-8146-BB12-9AB0E2B192A7}" type="presParOf" srcId="{853AE178-DF59-4165-86C9-B7ABDFA169C4}" destId="{DADF2219-C5D6-4F1D-A8A8-A01798E66CD6}" srcOrd="0" destOrd="0" presId="urn:microsoft.com/office/officeart/2018/2/layout/IconLabelList"/>
    <dgm:cxn modelId="{F63B698B-7B04-FA42-A4BC-BD2BE30BC500}" type="presParOf" srcId="{853AE178-DF59-4165-86C9-B7ABDFA169C4}" destId="{B824AE64-96B0-4CEC-95C1-FE9DAC21001F}" srcOrd="1" destOrd="0" presId="urn:microsoft.com/office/officeart/2018/2/layout/IconLabelList"/>
    <dgm:cxn modelId="{206EBB82-9EF3-6F41-82CC-C56A701DEC84}" type="presParOf" srcId="{853AE178-DF59-4165-86C9-B7ABDFA169C4}" destId="{0FA9DA9E-6ECF-4E9F-9C35-E1522C975A21}" srcOrd="2" destOrd="0" presId="urn:microsoft.com/office/officeart/2018/2/layout/IconLabelList"/>
    <dgm:cxn modelId="{61EBD4CC-9887-044D-993B-4A8A0E8D38B1}" type="presParOf" srcId="{0165A36E-1F89-4FDC-984C-F157A297C8A6}" destId="{B651DF3C-E078-45D2-B8B2-B549335ED1FE}" srcOrd="1" destOrd="0" presId="urn:microsoft.com/office/officeart/2018/2/layout/IconLabelList"/>
    <dgm:cxn modelId="{82C9B51C-2D7C-F048-8B5D-5DA21E769A04}" type="presParOf" srcId="{0165A36E-1F89-4FDC-984C-F157A297C8A6}" destId="{B5548874-C8A0-4464-81F8-A122EBA2F569}" srcOrd="2" destOrd="0" presId="urn:microsoft.com/office/officeart/2018/2/layout/IconLabelList"/>
    <dgm:cxn modelId="{BC7F7CCA-D623-574F-AF38-34299ECD77ED}" type="presParOf" srcId="{B5548874-C8A0-4464-81F8-A122EBA2F569}" destId="{E7A10553-EEAD-43F3-910E-506C424F5E9B}" srcOrd="0" destOrd="0" presId="urn:microsoft.com/office/officeart/2018/2/layout/IconLabelList"/>
    <dgm:cxn modelId="{2DCEDF6A-8D16-B143-A606-485F209D8AF3}" type="presParOf" srcId="{B5548874-C8A0-4464-81F8-A122EBA2F569}" destId="{E6737BB9-30B3-4A68-B5CD-339457471123}" srcOrd="1" destOrd="0" presId="urn:microsoft.com/office/officeart/2018/2/layout/IconLabelList"/>
    <dgm:cxn modelId="{2EDEFA22-12FF-4846-AC5C-988E50FCF641}" type="presParOf" srcId="{B5548874-C8A0-4464-81F8-A122EBA2F569}" destId="{A1ECC70B-C55B-4A73-B921-EAA83ADC5C0A}" srcOrd="2" destOrd="0" presId="urn:microsoft.com/office/officeart/2018/2/layout/IconLabelList"/>
    <dgm:cxn modelId="{8091F74A-BDBC-5D4C-AA0D-10B64A233687}" type="presParOf" srcId="{0165A36E-1F89-4FDC-984C-F157A297C8A6}" destId="{445FB437-68CF-4BD8-A046-2A88A3D81A96}" srcOrd="3" destOrd="0" presId="urn:microsoft.com/office/officeart/2018/2/layout/IconLabelList"/>
    <dgm:cxn modelId="{71B0A73C-E000-C440-9B77-78BC656905AA}" type="presParOf" srcId="{0165A36E-1F89-4FDC-984C-F157A297C8A6}" destId="{6BB7A15F-A5AB-4DDC-B811-F5781CBC3341}" srcOrd="4" destOrd="0" presId="urn:microsoft.com/office/officeart/2018/2/layout/IconLabelList"/>
    <dgm:cxn modelId="{B4CF729B-B4F1-FD4F-B0CB-723C1E8EB8F0}" type="presParOf" srcId="{6BB7A15F-A5AB-4DDC-B811-F5781CBC3341}" destId="{B8F42C69-8981-4D26-B367-6DDB6212C175}" srcOrd="0" destOrd="0" presId="urn:microsoft.com/office/officeart/2018/2/layout/IconLabelList"/>
    <dgm:cxn modelId="{11B021DA-CA37-7047-96D5-228188060E81}" type="presParOf" srcId="{6BB7A15F-A5AB-4DDC-B811-F5781CBC3341}" destId="{A7945D5A-E459-4883-9DBA-4D66A12F93F6}" srcOrd="1" destOrd="0" presId="urn:microsoft.com/office/officeart/2018/2/layout/IconLabelList"/>
    <dgm:cxn modelId="{AA2A2579-D65F-6241-87DE-CBBF591C32E9}" type="presParOf" srcId="{6BB7A15F-A5AB-4DDC-B811-F5781CBC3341}" destId="{56AB781D-19E4-45E9-AC87-F464DE52AD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B8C0D-BE2C-45E9-BE2E-DEE6C31A7A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784AC9-D642-45A9-B5FC-4ECC58A8A61F}">
      <dgm:prSet/>
      <dgm:spPr/>
      <dgm:t>
        <a:bodyPr/>
        <a:lstStyle/>
        <a:p>
          <a:r>
            <a:rPr lang="en-US" dirty="0"/>
            <a:t>Will miss things (</a:t>
          </a:r>
          <a:r>
            <a:rPr lang="en-US" i="1" dirty="0"/>
            <a:t>p</a:t>
          </a:r>
          <a:r>
            <a:rPr lang="en-US" dirty="0"/>
            <a:t> &gt; .05)</a:t>
          </a:r>
        </a:p>
      </dgm:t>
    </dgm:pt>
    <dgm:pt modelId="{8EC3D7C5-9AF7-436A-BE0F-36CA463A425E}" type="parTrans" cxnId="{07CB7BFE-1631-4959-9330-BAB6A41040CB}">
      <dgm:prSet/>
      <dgm:spPr/>
      <dgm:t>
        <a:bodyPr/>
        <a:lstStyle/>
        <a:p>
          <a:endParaRPr lang="en-US"/>
        </a:p>
      </dgm:t>
    </dgm:pt>
    <dgm:pt modelId="{D8CA67C7-EA16-459F-935A-288A026A8B38}" type="sibTrans" cxnId="{07CB7BFE-1631-4959-9330-BAB6A41040CB}">
      <dgm:prSet/>
      <dgm:spPr/>
      <dgm:t>
        <a:bodyPr/>
        <a:lstStyle/>
        <a:p>
          <a:endParaRPr lang="en-US"/>
        </a:p>
      </dgm:t>
    </dgm:pt>
    <dgm:pt modelId="{13C083A3-2B83-41A2-AFD3-5BD7145ECE88}">
      <dgm:prSet/>
      <dgm:spPr/>
      <dgm:t>
        <a:bodyPr/>
        <a:lstStyle/>
        <a:p>
          <a:r>
            <a:rPr lang="en-US" dirty="0"/>
            <a:t>Results not trustworthy</a:t>
          </a:r>
        </a:p>
      </dgm:t>
    </dgm:pt>
    <dgm:pt modelId="{21A7E16F-7BF3-44E9-AEA5-1001BCEF4204}" type="parTrans" cxnId="{CBF0F6A4-384C-430D-8615-401B21746534}">
      <dgm:prSet/>
      <dgm:spPr/>
      <dgm:t>
        <a:bodyPr/>
        <a:lstStyle/>
        <a:p>
          <a:endParaRPr lang="en-US"/>
        </a:p>
      </dgm:t>
    </dgm:pt>
    <dgm:pt modelId="{8D15D2B2-CA21-4FDF-8F9C-99EFCBB5F6FD}" type="sibTrans" cxnId="{CBF0F6A4-384C-430D-8615-401B21746534}">
      <dgm:prSet/>
      <dgm:spPr/>
      <dgm:t>
        <a:bodyPr/>
        <a:lstStyle/>
        <a:p>
          <a:endParaRPr lang="en-US"/>
        </a:p>
      </dgm:t>
    </dgm:pt>
    <dgm:pt modelId="{E1E0FDA7-84AA-4F0F-AD2E-B984BC6307CC}">
      <dgm:prSet/>
      <dgm:spPr/>
      <dgm:t>
        <a:bodyPr/>
        <a:lstStyle/>
        <a:p>
          <a:r>
            <a:rPr lang="en-US"/>
            <a:t>Effect size estimates are imprecise (large CI)</a:t>
          </a:r>
        </a:p>
      </dgm:t>
    </dgm:pt>
    <dgm:pt modelId="{546F299C-3B99-494A-8DEC-4B430A15B8AA}" type="parTrans" cxnId="{9C6F0151-2625-47A0-9F09-DB81CC4B6A18}">
      <dgm:prSet/>
      <dgm:spPr/>
      <dgm:t>
        <a:bodyPr/>
        <a:lstStyle/>
        <a:p>
          <a:endParaRPr lang="en-US"/>
        </a:p>
      </dgm:t>
    </dgm:pt>
    <dgm:pt modelId="{1DE69146-24EA-4AA1-933F-D2F8BA3597D5}" type="sibTrans" cxnId="{9C6F0151-2625-47A0-9F09-DB81CC4B6A18}">
      <dgm:prSet/>
      <dgm:spPr/>
      <dgm:t>
        <a:bodyPr/>
        <a:lstStyle/>
        <a:p>
          <a:endParaRPr lang="en-US"/>
        </a:p>
      </dgm:t>
    </dgm:pt>
    <dgm:pt modelId="{739B9B2C-C418-3D44-B877-463EBB06F4DE}" type="pres">
      <dgm:prSet presAssocID="{E91B8C0D-BE2C-45E9-BE2E-DEE6C31A7A55}" presName="linear" presStyleCnt="0">
        <dgm:presLayoutVars>
          <dgm:animLvl val="lvl"/>
          <dgm:resizeHandles val="exact"/>
        </dgm:presLayoutVars>
      </dgm:prSet>
      <dgm:spPr/>
    </dgm:pt>
    <dgm:pt modelId="{9D574AF9-DF8A-254B-B39C-736C683ECCFE}" type="pres">
      <dgm:prSet presAssocID="{99784AC9-D642-45A9-B5FC-4ECC58A8A6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DF848E-2EAC-9B4C-85A7-467042B756C7}" type="pres">
      <dgm:prSet presAssocID="{D8CA67C7-EA16-459F-935A-288A026A8B38}" presName="spacer" presStyleCnt="0"/>
      <dgm:spPr/>
    </dgm:pt>
    <dgm:pt modelId="{14E200AE-3B66-B742-98F4-980507DE19A6}" type="pres">
      <dgm:prSet presAssocID="{13C083A3-2B83-41A2-AFD3-5BD7145ECE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484A70-037A-554B-983D-4E77F4C6F1FD}" type="pres">
      <dgm:prSet presAssocID="{8D15D2B2-CA21-4FDF-8F9C-99EFCBB5F6FD}" presName="spacer" presStyleCnt="0"/>
      <dgm:spPr/>
    </dgm:pt>
    <dgm:pt modelId="{F59F2801-68BF-BA46-9220-C442D29C72AD}" type="pres">
      <dgm:prSet presAssocID="{E1E0FDA7-84AA-4F0F-AD2E-B984BC6307C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837A2A-7394-DD4F-BEFA-AB630C174581}" type="presOf" srcId="{99784AC9-D642-45A9-B5FC-4ECC58A8A61F}" destId="{9D574AF9-DF8A-254B-B39C-736C683ECCFE}" srcOrd="0" destOrd="0" presId="urn:microsoft.com/office/officeart/2005/8/layout/vList2"/>
    <dgm:cxn modelId="{1960A334-7639-9949-8101-F0C6D1BA8D93}" type="presOf" srcId="{E1E0FDA7-84AA-4F0F-AD2E-B984BC6307CC}" destId="{F59F2801-68BF-BA46-9220-C442D29C72AD}" srcOrd="0" destOrd="0" presId="urn:microsoft.com/office/officeart/2005/8/layout/vList2"/>
    <dgm:cxn modelId="{9C6F0151-2625-47A0-9F09-DB81CC4B6A18}" srcId="{E91B8C0D-BE2C-45E9-BE2E-DEE6C31A7A55}" destId="{E1E0FDA7-84AA-4F0F-AD2E-B984BC6307CC}" srcOrd="2" destOrd="0" parTransId="{546F299C-3B99-494A-8DEC-4B430A15B8AA}" sibTransId="{1DE69146-24EA-4AA1-933F-D2F8BA3597D5}"/>
    <dgm:cxn modelId="{CBF0F6A4-384C-430D-8615-401B21746534}" srcId="{E91B8C0D-BE2C-45E9-BE2E-DEE6C31A7A55}" destId="{13C083A3-2B83-41A2-AFD3-5BD7145ECE88}" srcOrd="1" destOrd="0" parTransId="{21A7E16F-7BF3-44E9-AEA5-1001BCEF4204}" sibTransId="{8D15D2B2-CA21-4FDF-8F9C-99EFCBB5F6FD}"/>
    <dgm:cxn modelId="{AA248BA8-806B-FD47-8BD2-14E7F9ECD73C}" type="presOf" srcId="{13C083A3-2B83-41A2-AFD3-5BD7145ECE88}" destId="{14E200AE-3B66-B742-98F4-980507DE19A6}" srcOrd="0" destOrd="0" presId="urn:microsoft.com/office/officeart/2005/8/layout/vList2"/>
    <dgm:cxn modelId="{1BB305AD-162B-3C41-82DE-43788FF4C875}" type="presOf" srcId="{E91B8C0D-BE2C-45E9-BE2E-DEE6C31A7A55}" destId="{739B9B2C-C418-3D44-B877-463EBB06F4DE}" srcOrd="0" destOrd="0" presId="urn:microsoft.com/office/officeart/2005/8/layout/vList2"/>
    <dgm:cxn modelId="{07CB7BFE-1631-4959-9330-BAB6A41040CB}" srcId="{E91B8C0D-BE2C-45E9-BE2E-DEE6C31A7A55}" destId="{99784AC9-D642-45A9-B5FC-4ECC58A8A61F}" srcOrd="0" destOrd="0" parTransId="{8EC3D7C5-9AF7-436A-BE0F-36CA463A425E}" sibTransId="{D8CA67C7-EA16-459F-935A-288A026A8B38}"/>
    <dgm:cxn modelId="{548E0AF1-D231-BD48-B0F7-99CB60688EBF}" type="presParOf" srcId="{739B9B2C-C418-3D44-B877-463EBB06F4DE}" destId="{9D574AF9-DF8A-254B-B39C-736C683ECCFE}" srcOrd="0" destOrd="0" presId="urn:microsoft.com/office/officeart/2005/8/layout/vList2"/>
    <dgm:cxn modelId="{78B105D2-CED8-1A4D-B073-0BD5F062359A}" type="presParOf" srcId="{739B9B2C-C418-3D44-B877-463EBB06F4DE}" destId="{FADF848E-2EAC-9B4C-85A7-467042B756C7}" srcOrd="1" destOrd="0" presId="urn:microsoft.com/office/officeart/2005/8/layout/vList2"/>
    <dgm:cxn modelId="{68290BEA-B6F8-2F4F-8220-022CFE6EBCCF}" type="presParOf" srcId="{739B9B2C-C418-3D44-B877-463EBB06F4DE}" destId="{14E200AE-3B66-B742-98F4-980507DE19A6}" srcOrd="2" destOrd="0" presId="urn:microsoft.com/office/officeart/2005/8/layout/vList2"/>
    <dgm:cxn modelId="{4A175DA3-602E-EE4C-BC76-E6C889157AB4}" type="presParOf" srcId="{739B9B2C-C418-3D44-B877-463EBB06F4DE}" destId="{BA484A70-037A-554B-983D-4E77F4C6F1FD}" srcOrd="3" destOrd="0" presId="urn:microsoft.com/office/officeart/2005/8/layout/vList2"/>
    <dgm:cxn modelId="{F9147A02-1B55-B846-90E5-749774C70526}" type="presParOf" srcId="{739B9B2C-C418-3D44-B877-463EBB06F4DE}" destId="{F59F2801-68BF-BA46-9220-C442D29C72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1B8C0D-BE2C-45E9-BE2E-DEE6C31A7A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784AC9-D642-45A9-B5FC-4ECC58A8A61F}">
      <dgm:prSet/>
      <dgm:spPr/>
      <dgm:t>
        <a:bodyPr/>
        <a:lstStyle/>
        <a:p>
          <a:r>
            <a:rPr lang="en-US" dirty="0"/>
            <a:t>Will miss things (</a:t>
          </a:r>
          <a:r>
            <a:rPr lang="en-US" i="1" dirty="0"/>
            <a:t>p</a:t>
          </a:r>
          <a:r>
            <a:rPr lang="en-US" dirty="0"/>
            <a:t> &gt; .05)</a:t>
          </a:r>
        </a:p>
      </dgm:t>
    </dgm:pt>
    <dgm:pt modelId="{8EC3D7C5-9AF7-436A-BE0F-36CA463A425E}" type="parTrans" cxnId="{07CB7BFE-1631-4959-9330-BAB6A41040CB}">
      <dgm:prSet/>
      <dgm:spPr/>
      <dgm:t>
        <a:bodyPr/>
        <a:lstStyle/>
        <a:p>
          <a:endParaRPr lang="en-US"/>
        </a:p>
      </dgm:t>
    </dgm:pt>
    <dgm:pt modelId="{D8CA67C7-EA16-459F-935A-288A026A8B38}" type="sibTrans" cxnId="{07CB7BFE-1631-4959-9330-BAB6A41040CB}">
      <dgm:prSet/>
      <dgm:spPr/>
      <dgm:t>
        <a:bodyPr/>
        <a:lstStyle/>
        <a:p>
          <a:endParaRPr lang="en-US"/>
        </a:p>
      </dgm:t>
    </dgm:pt>
    <dgm:pt modelId="{13C083A3-2B83-41A2-AFD3-5BD7145ECE88}">
      <dgm:prSet/>
      <dgm:spPr/>
      <dgm:t>
        <a:bodyPr/>
        <a:lstStyle/>
        <a:p>
          <a:r>
            <a:rPr lang="en-US" dirty="0"/>
            <a:t>Results not trustworthy</a:t>
          </a:r>
        </a:p>
      </dgm:t>
    </dgm:pt>
    <dgm:pt modelId="{21A7E16F-7BF3-44E9-AEA5-1001BCEF4204}" type="parTrans" cxnId="{CBF0F6A4-384C-430D-8615-401B21746534}">
      <dgm:prSet/>
      <dgm:spPr/>
      <dgm:t>
        <a:bodyPr/>
        <a:lstStyle/>
        <a:p>
          <a:endParaRPr lang="en-US"/>
        </a:p>
      </dgm:t>
    </dgm:pt>
    <dgm:pt modelId="{8D15D2B2-CA21-4FDF-8F9C-99EFCBB5F6FD}" type="sibTrans" cxnId="{CBF0F6A4-384C-430D-8615-401B21746534}">
      <dgm:prSet/>
      <dgm:spPr/>
      <dgm:t>
        <a:bodyPr/>
        <a:lstStyle/>
        <a:p>
          <a:endParaRPr lang="en-US"/>
        </a:p>
      </dgm:t>
    </dgm:pt>
    <dgm:pt modelId="{E1E0FDA7-84AA-4F0F-AD2E-B984BC6307CC}">
      <dgm:prSet/>
      <dgm:spPr/>
      <dgm:t>
        <a:bodyPr/>
        <a:lstStyle/>
        <a:p>
          <a:r>
            <a:rPr lang="en-US"/>
            <a:t>Effect size estimates are imprecise (large CI)</a:t>
          </a:r>
        </a:p>
      </dgm:t>
    </dgm:pt>
    <dgm:pt modelId="{546F299C-3B99-494A-8DEC-4B430A15B8AA}" type="parTrans" cxnId="{9C6F0151-2625-47A0-9F09-DB81CC4B6A18}">
      <dgm:prSet/>
      <dgm:spPr/>
      <dgm:t>
        <a:bodyPr/>
        <a:lstStyle/>
        <a:p>
          <a:endParaRPr lang="en-US"/>
        </a:p>
      </dgm:t>
    </dgm:pt>
    <dgm:pt modelId="{1DE69146-24EA-4AA1-933F-D2F8BA3597D5}" type="sibTrans" cxnId="{9C6F0151-2625-47A0-9F09-DB81CC4B6A18}">
      <dgm:prSet/>
      <dgm:spPr/>
      <dgm:t>
        <a:bodyPr/>
        <a:lstStyle/>
        <a:p>
          <a:endParaRPr lang="en-US"/>
        </a:p>
      </dgm:t>
    </dgm:pt>
    <dgm:pt modelId="{739B9B2C-C418-3D44-B877-463EBB06F4DE}" type="pres">
      <dgm:prSet presAssocID="{E91B8C0D-BE2C-45E9-BE2E-DEE6C31A7A55}" presName="linear" presStyleCnt="0">
        <dgm:presLayoutVars>
          <dgm:animLvl val="lvl"/>
          <dgm:resizeHandles val="exact"/>
        </dgm:presLayoutVars>
      </dgm:prSet>
      <dgm:spPr/>
    </dgm:pt>
    <dgm:pt modelId="{9D574AF9-DF8A-254B-B39C-736C683ECCFE}" type="pres">
      <dgm:prSet presAssocID="{99784AC9-D642-45A9-B5FC-4ECC58A8A6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DF848E-2EAC-9B4C-85A7-467042B756C7}" type="pres">
      <dgm:prSet presAssocID="{D8CA67C7-EA16-459F-935A-288A026A8B38}" presName="spacer" presStyleCnt="0"/>
      <dgm:spPr/>
    </dgm:pt>
    <dgm:pt modelId="{14E200AE-3B66-B742-98F4-980507DE19A6}" type="pres">
      <dgm:prSet presAssocID="{13C083A3-2B83-41A2-AFD3-5BD7145ECE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484A70-037A-554B-983D-4E77F4C6F1FD}" type="pres">
      <dgm:prSet presAssocID="{8D15D2B2-CA21-4FDF-8F9C-99EFCBB5F6FD}" presName="spacer" presStyleCnt="0"/>
      <dgm:spPr/>
    </dgm:pt>
    <dgm:pt modelId="{F59F2801-68BF-BA46-9220-C442D29C72AD}" type="pres">
      <dgm:prSet presAssocID="{E1E0FDA7-84AA-4F0F-AD2E-B984BC6307C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837A2A-7394-DD4F-BEFA-AB630C174581}" type="presOf" srcId="{99784AC9-D642-45A9-B5FC-4ECC58A8A61F}" destId="{9D574AF9-DF8A-254B-B39C-736C683ECCFE}" srcOrd="0" destOrd="0" presId="urn:microsoft.com/office/officeart/2005/8/layout/vList2"/>
    <dgm:cxn modelId="{1960A334-7639-9949-8101-F0C6D1BA8D93}" type="presOf" srcId="{E1E0FDA7-84AA-4F0F-AD2E-B984BC6307CC}" destId="{F59F2801-68BF-BA46-9220-C442D29C72AD}" srcOrd="0" destOrd="0" presId="urn:microsoft.com/office/officeart/2005/8/layout/vList2"/>
    <dgm:cxn modelId="{9C6F0151-2625-47A0-9F09-DB81CC4B6A18}" srcId="{E91B8C0D-BE2C-45E9-BE2E-DEE6C31A7A55}" destId="{E1E0FDA7-84AA-4F0F-AD2E-B984BC6307CC}" srcOrd="2" destOrd="0" parTransId="{546F299C-3B99-494A-8DEC-4B430A15B8AA}" sibTransId="{1DE69146-24EA-4AA1-933F-D2F8BA3597D5}"/>
    <dgm:cxn modelId="{CBF0F6A4-384C-430D-8615-401B21746534}" srcId="{E91B8C0D-BE2C-45E9-BE2E-DEE6C31A7A55}" destId="{13C083A3-2B83-41A2-AFD3-5BD7145ECE88}" srcOrd="1" destOrd="0" parTransId="{21A7E16F-7BF3-44E9-AEA5-1001BCEF4204}" sibTransId="{8D15D2B2-CA21-4FDF-8F9C-99EFCBB5F6FD}"/>
    <dgm:cxn modelId="{AA248BA8-806B-FD47-8BD2-14E7F9ECD73C}" type="presOf" srcId="{13C083A3-2B83-41A2-AFD3-5BD7145ECE88}" destId="{14E200AE-3B66-B742-98F4-980507DE19A6}" srcOrd="0" destOrd="0" presId="urn:microsoft.com/office/officeart/2005/8/layout/vList2"/>
    <dgm:cxn modelId="{1BB305AD-162B-3C41-82DE-43788FF4C875}" type="presOf" srcId="{E91B8C0D-BE2C-45E9-BE2E-DEE6C31A7A55}" destId="{739B9B2C-C418-3D44-B877-463EBB06F4DE}" srcOrd="0" destOrd="0" presId="urn:microsoft.com/office/officeart/2005/8/layout/vList2"/>
    <dgm:cxn modelId="{07CB7BFE-1631-4959-9330-BAB6A41040CB}" srcId="{E91B8C0D-BE2C-45E9-BE2E-DEE6C31A7A55}" destId="{99784AC9-D642-45A9-B5FC-4ECC58A8A61F}" srcOrd="0" destOrd="0" parTransId="{8EC3D7C5-9AF7-436A-BE0F-36CA463A425E}" sibTransId="{D8CA67C7-EA16-459F-935A-288A026A8B38}"/>
    <dgm:cxn modelId="{548E0AF1-D231-BD48-B0F7-99CB60688EBF}" type="presParOf" srcId="{739B9B2C-C418-3D44-B877-463EBB06F4DE}" destId="{9D574AF9-DF8A-254B-B39C-736C683ECCFE}" srcOrd="0" destOrd="0" presId="urn:microsoft.com/office/officeart/2005/8/layout/vList2"/>
    <dgm:cxn modelId="{78B105D2-CED8-1A4D-B073-0BD5F062359A}" type="presParOf" srcId="{739B9B2C-C418-3D44-B877-463EBB06F4DE}" destId="{FADF848E-2EAC-9B4C-85A7-467042B756C7}" srcOrd="1" destOrd="0" presId="urn:microsoft.com/office/officeart/2005/8/layout/vList2"/>
    <dgm:cxn modelId="{68290BEA-B6F8-2F4F-8220-022CFE6EBCCF}" type="presParOf" srcId="{739B9B2C-C418-3D44-B877-463EBB06F4DE}" destId="{14E200AE-3B66-B742-98F4-980507DE19A6}" srcOrd="2" destOrd="0" presId="urn:microsoft.com/office/officeart/2005/8/layout/vList2"/>
    <dgm:cxn modelId="{4A175DA3-602E-EE4C-BC76-E6C889157AB4}" type="presParOf" srcId="{739B9B2C-C418-3D44-B877-463EBB06F4DE}" destId="{BA484A70-037A-554B-983D-4E77F4C6F1FD}" srcOrd="3" destOrd="0" presId="urn:microsoft.com/office/officeart/2005/8/layout/vList2"/>
    <dgm:cxn modelId="{F9147A02-1B55-B846-90E5-749774C70526}" type="presParOf" srcId="{739B9B2C-C418-3D44-B877-463EBB06F4DE}" destId="{F59F2801-68BF-BA46-9220-C442D29C72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F2219-C5D6-4F1D-A8A8-A01798E66CD6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9DA9E-6ECF-4E9F-9C35-E1522C975A21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Disclose</a:t>
          </a:r>
        </a:p>
      </dsp:txBody>
      <dsp:txXfrm>
        <a:off x="285097" y="2346338"/>
        <a:ext cx="2832300" cy="720000"/>
      </dsp:txXfrm>
    </dsp:sp>
    <dsp:sp modelId="{E7A10553-EEAD-43F3-910E-506C424F5E9B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CC70B-C55B-4A73-B921-EAA83ADC5C0A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Ask</a:t>
          </a:r>
        </a:p>
      </dsp:txBody>
      <dsp:txXfrm>
        <a:off x="3613050" y="2346338"/>
        <a:ext cx="2832300" cy="720000"/>
      </dsp:txXfrm>
    </dsp:sp>
    <dsp:sp modelId="{B8F42C69-8981-4D26-B367-6DDB6212C175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B781D-19E4-45E9-AC87-F464DE52ADC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Confirm</a:t>
          </a:r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4AF9-DF8A-254B-B39C-736C683ECCFE}">
      <dsp:nvSpPr>
        <dsp:cNvPr id="0" name=""/>
        <dsp:cNvSpPr/>
      </dsp:nvSpPr>
      <dsp:spPr>
        <a:xfrm>
          <a:off x="0" y="13907"/>
          <a:ext cx="6797675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Will miss things (</a:t>
          </a:r>
          <a:r>
            <a:rPr lang="en-US" sz="4500" i="1" kern="1200" dirty="0"/>
            <a:t>p</a:t>
          </a:r>
          <a:r>
            <a:rPr lang="en-US" sz="4500" kern="1200" dirty="0"/>
            <a:t> &gt; .05)</a:t>
          </a:r>
        </a:p>
      </dsp:txBody>
      <dsp:txXfrm>
        <a:off x="87265" y="101172"/>
        <a:ext cx="6623145" cy="1613102"/>
      </dsp:txXfrm>
    </dsp:sp>
    <dsp:sp modelId="{14E200AE-3B66-B742-98F4-980507DE19A6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2">
            <a:hueOff val="754442"/>
            <a:satOff val="-5435"/>
            <a:lumOff val="-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Results not trustworthy</a:t>
          </a:r>
        </a:p>
      </dsp:txBody>
      <dsp:txXfrm>
        <a:off x="87265" y="2018404"/>
        <a:ext cx="6623145" cy="1613102"/>
      </dsp:txXfrm>
    </dsp:sp>
    <dsp:sp modelId="{F59F2801-68BF-BA46-9220-C442D29C72AD}">
      <dsp:nvSpPr>
        <dsp:cNvPr id="0" name=""/>
        <dsp:cNvSpPr/>
      </dsp:nvSpPr>
      <dsp:spPr>
        <a:xfrm>
          <a:off x="0" y="3848372"/>
          <a:ext cx="6797675" cy="1787632"/>
        </a:xfrm>
        <a:prstGeom prst="round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Effect size estimates are imprecise (large CI)</a:t>
          </a:r>
        </a:p>
      </dsp:txBody>
      <dsp:txXfrm>
        <a:off x="87265" y="3935637"/>
        <a:ext cx="6623145" cy="1613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4AF9-DF8A-254B-B39C-736C683ECCFE}">
      <dsp:nvSpPr>
        <dsp:cNvPr id="0" name=""/>
        <dsp:cNvSpPr/>
      </dsp:nvSpPr>
      <dsp:spPr>
        <a:xfrm>
          <a:off x="0" y="13907"/>
          <a:ext cx="6797675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Will miss things (</a:t>
          </a:r>
          <a:r>
            <a:rPr lang="en-US" sz="4500" i="1" kern="1200" dirty="0"/>
            <a:t>p</a:t>
          </a:r>
          <a:r>
            <a:rPr lang="en-US" sz="4500" kern="1200" dirty="0"/>
            <a:t> &gt; .05)</a:t>
          </a:r>
        </a:p>
      </dsp:txBody>
      <dsp:txXfrm>
        <a:off x="87265" y="101172"/>
        <a:ext cx="6623145" cy="1613102"/>
      </dsp:txXfrm>
    </dsp:sp>
    <dsp:sp modelId="{14E200AE-3B66-B742-98F4-980507DE19A6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2">
            <a:hueOff val="754442"/>
            <a:satOff val="-5435"/>
            <a:lumOff val="-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Results not trustworthy</a:t>
          </a:r>
        </a:p>
      </dsp:txBody>
      <dsp:txXfrm>
        <a:off x="87265" y="2018404"/>
        <a:ext cx="6623145" cy="1613102"/>
      </dsp:txXfrm>
    </dsp:sp>
    <dsp:sp modelId="{F59F2801-68BF-BA46-9220-C442D29C72AD}">
      <dsp:nvSpPr>
        <dsp:cNvPr id="0" name=""/>
        <dsp:cNvSpPr/>
      </dsp:nvSpPr>
      <dsp:spPr>
        <a:xfrm>
          <a:off x="0" y="3848372"/>
          <a:ext cx="6797675" cy="1787632"/>
        </a:xfrm>
        <a:prstGeom prst="round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Effect size estimates are imprecise (large CI)</a:t>
          </a:r>
        </a:p>
      </dsp:txBody>
      <dsp:txXfrm>
        <a:off x="87265" y="3935637"/>
        <a:ext cx="6623145" cy="161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heard of the replication crisis—we now know this to be partly the result of a number of SEEMINGLY INNOCENT but DANGEROUS analytics practices. This has led many a scientific study (even in medicine, oncology research, psychology, etc.) to invalidity. </a:t>
            </a:r>
          </a:p>
          <a:p>
            <a:endParaRPr lang="en-US" dirty="0"/>
          </a:p>
          <a:p>
            <a:r>
              <a:rPr lang="en-US" dirty="0"/>
              <a:t>What are these mistakes, and how can we prevent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7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to a problem whereby small effects go undetected. When we filter for only “significant”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heard of the replication crisis—we now know this to be partly the result of a number of SEEMINGLY INNOCENT but DANGEROUS analytics practices. This has led many a scientific study (even in medicine, oncology research, psychology, etc.) to invalidity. </a:t>
            </a:r>
          </a:p>
          <a:p>
            <a:endParaRPr lang="en-US" dirty="0"/>
          </a:p>
          <a:p>
            <a:r>
              <a:rPr lang="en-US" dirty="0"/>
              <a:t>What are these mistakes, and how can we prevent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93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Need to cross-validate. Most p-hacked results wont.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00D7B-97B4-424D-9357-ED4E1ECD2D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5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b="1" dirty="0"/>
              <a:t>Why tempting: </a:t>
            </a:r>
            <a:r>
              <a:rPr lang="en-US" sz="1200" dirty="0"/>
              <a:t>Easy insights. Big result = good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4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Disclose</a:t>
            </a:r>
            <a:r>
              <a:rPr lang="en-US" sz="1400" dirty="0"/>
              <a:t>: </a:t>
            </a:r>
            <a:r>
              <a:rPr lang="en-US" sz="1200" dirty="0"/>
              <a:t>How much exploration was done (need to rethink reporting?)</a:t>
            </a:r>
          </a:p>
          <a:p>
            <a:r>
              <a:rPr lang="en-US" sz="1400" b="1" dirty="0"/>
              <a:t>Ask</a:t>
            </a:r>
            <a:r>
              <a:rPr lang="en-US" sz="1400" dirty="0"/>
              <a:t>: </a:t>
            </a:r>
            <a:r>
              <a:rPr lang="en-US" sz="1200" dirty="0"/>
              <a:t>Was there evidence against the conclusion?</a:t>
            </a:r>
          </a:p>
          <a:p>
            <a:r>
              <a:rPr lang="en-US" sz="1400" b="1" dirty="0"/>
              <a:t>Confirm:</a:t>
            </a:r>
            <a:r>
              <a:rPr lang="en-US" sz="1400" dirty="0"/>
              <a:t> </a:t>
            </a:r>
            <a:r>
              <a:rPr lang="en-US" sz="1200" dirty="0"/>
              <a:t>Test the result with holdout / replication data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7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to a problem whereby small effects go undetected. When we filter for only “significant”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T-test for correlation, two tailed, alpha = 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d41586-018-07118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d41586-018-07118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Analysis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Session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9F23AA8-E14E-0549-A703-B6905C24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7" b="17405"/>
          <a:stretch/>
        </p:blipFill>
        <p:spPr>
          <a:xfrm>
            <a:off x="4635095" y="10"/>
            <a:ext cx="75569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You Need Power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8210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AAF8-281E-9642-8515-8971890E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Percentage of time you’ll detect real effects (want 80%+?)</a:t>
            </a:r>
            <a:br>
              <a:rPr lang="en-US" sz="2400" dirty="0"/>
            </a:br>
            <a:endParaRPr lang="en-US" sz="2400"/>
          </a:p>
          <a:p>
            <a:r>
              <a:rPr lang="en-US" sz="2400" dirty="0"/>
              <a:t>For a given </a:t>
            </a:r>
            <a:r>
              <a:rPr lang="en-US" sz="2400" b="1" dirty="0"/>
              <a:t>effect size </a:t>
            </a:r>
            <a:r>
              <a:rPr lang="en-US" sz="2400" dirty="0"/>
              <a:t>and </a:t>
            </a:r>
            <a:r>
              <a:rPr lang="en-US" sz="2400" b="1" dirty="0"/>
              <a:t>sample size</a:t>
            </a:r>
            <a:r>
              <a:rPr lang="en-US" sz="2400" u="sng" dirty="0"/>
              <a:t> </a:t>
            </a:r>
            <a:endParaRPr lang="en-US" sz="2400" u="sng"/>
          </a:p>
          <a:p>
            <a:pPr lvl="1"/>
            <a:r>
              <a:rPr lang="en-US" sz="2400" b="1" dirty="0"/>
              <a:t>Larger effects </a:t>
            </a:r>
            <a:r>
              <a:rPr lang="en-US" sz="2400" dirty="0"/>
              <a:t>= more power</a:t>
            </a:r>
            <a:endParaRPr lang="en-US" sz="2400"/>
          </a:p>
          <a:p>
            <a:pPr lvl="1"/>
            <a:r>
              <a:rPr lang="en-US" sz="2400" b="1" dirty="0"/>
              <a:t>Larger sample size </a:t>
            </a:r>
            <a:r>
              <a:rPr lang="en-US" sz="2400" dirty="0"/>
              <a:t>= more power</a:t>
            </a:r>
            <a:br>
              <a:rPr lang="en-US" sz="2400" dirty="0"/>
            </a:br>
            <a:endParaRPr lang="en-US" sz="2400"/>
          </a:p>
          <a:p>
            <a:r>
              <a:rPr lang="en-US" sz="2400" dirty="0"/>
              <a:t>Control via sample size . Big data = good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048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409E-B684-9249-A740-939AC99D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FBA6-9A27-EF48-8041-1D6CFD10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086100"/>
            <a:ext cx="10058400" cy="2782992"/>
          </a:xfrm>
        </p:spPr>
        <p:txBody>
          <a:bodyPr>
            <a:normAutofit/>
          </a:bodyPr>
          <a:lstStyle/>
          <a:p>
            <a:r>
              <a:rPr lang="en-US" sz="4000" b="1" dirty="0"/>
              <a:t>Separate issue </a:t>
            </a:r>
            <a:r>
              <a:rPr lang="en-US" sz="4000" dirty="0"/>
              <a:t>from having the </a:t>
            </a:r>
            <a:r>
              <a:rPr lang="en-US" sz="4000" i="1" dirty="0"/>
              <a:t>right </a:t>
            </a:r>
            <a:r>
              <a:rPr lang="en-US" sz="40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30019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to Detect 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.10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A00AF-A107-4641-A6ED-82F15825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82" y="935604"/>
            <a:ext cx="7230198" cy="50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to Detect 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.40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2A4F-1613-104C-B307-F618B642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5" y="948471"/>
            <a:ext cx="7221096" cy="507281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238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02A-2C31-1D4C-9576-DE5D118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If Power is 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79168-EBF2-426B-AF20-95882F0893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9408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431239-0F97-8C4B-A3FC-5DA21345FC5F}"/>
              </a:ext>
            </a:extLst>
          </p:cNvPr>
          <p:cNvSpPr/>
          <p:nvPr/>
        </p:nvSpPr>
        <p:spPr>
          <a:xfrm>
            <a:off x="4537492" y="516835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C14FD-C14C-2D4F-9BD4-D156674AAFD3}"/>
              </a:ext>
            </a:extLst>
          </p:cNvPr>
          <p:cNvSpPr/>
          <p:nvPr/>
        </p:nvSpPr>
        <p:spPr>
          <a:xfrm>
            <a:off x="4741863" y="2376116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FAEAD-5D97-ED44-B05C-369AE4036AAD}"/>
              </a:ext>
            </a:extLst>
          </p:cNvPr>
          <p:cNvSpPr/>
          <p:nvPr/>
        </p:nvSpPr>
        <p:spPr>
          <a:xfrm>
            <a:off x="4559631" y="4430078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02A-2C31-1D4C-9576-DE5D118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Power is 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79168-EBF2-426B-AF20-95882F0893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9B3FA8E5-8D24-FD4C-80BD-DAC85E960CF1}"/>
              </a:ext>
            </a:extLst>
          </p:cNvPr>
          <p:cNvSpPr/>
          <p:nvPr/>
        </p:nvSpPr>
        <p:spPr>
          <a:xfrm rot="20961620">
            <a:off x="498106" y="4470612"/>
            <a:ext cx="2874604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check minimum sample size for SESOI</a:t>
            </a:r>
          </a:p>
        </p:txBody>
      </p:sp>
    </p:spTree>
    <p:extLst>
      <p:ext uri="{BB962C8B-B14F-4D97-AF65-F5344CB8AC3E}">
        <p14:creationId xmlns:p14="http://schemas.microsoft.com/office/powerpoint/2010/main" val="163909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199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 Perfect Storm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118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015-C641-B64A-8425-39A4BA708A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779076"/>
            <a:ext cx="10058400" cy="2625725"/>
          </a:xfrm>
        </p:spPr>
        <p:txBody>
          <a:bodyPr>
            <a:normAutofit/>
          </a:bodyPr>
          <a:lstStyle/>
          <a:p>
            <a:pPr marL="90488" indent="-90488" algn="ctr"/>
            <a:r>
              <a:rPr lang="en-US" sz="3600" b="1" dirty="0"/>
              <a:t>Weak power + Weak priors = Few true positives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76892-E88C-9340-8F91-C22C45E9217F}"/>
              </a:ext>
            </a:extLst>
          </p:cNvPr>
          <p:cNvSpPr txBox="1">
            <a:spLocks/>
          </p:cNvSpPr>
          <p:nvPr/>
        </p:nvSpPr>
        <p:spPr>
          <a:xfrm>
            <a:off x="1097280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(poor detection)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394734-D906-BC41-BDED-39F1B5719B91}"/>
              </a:ext>
            </a:extLst>
          </p:cNvPr>
          <p:cNvSpPr txBox="1">
            <a:spLocks/>
          </p:cNvSpPr>
          <p:nvPr/>
        </p:nvSpPr>
        <p:spPr>
          <a:xfrm>
            <a:off x="3904829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(not much there)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3E1F46-A185-B345-BB48-02B7ED3A4A51}"/>
              </a:ext>
            </a:extLst>
          </p:cNvPr>
          <p:cNvSpPr txBox="1">
            <a:spLocks/>
          </p:cNvSpPr>
          <p:nvPr/>
        </p:nvSpPr>
        <p:spPr>
          <a:xfrm>
            <a:off x="7020562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(BIG PROBLEM)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181ED58-1208-D54A-9301-6144B8DFE7FD}"/>
              </a:ext>
            </a:extLst>
          </p:cNvPr>
          <p:cNvSpPr/>
          <p:nvPr/>
        </p:nvSpPr>
        <p:spPr>
          <a:xfrm rot="20474474">
            <a:off x="1571208" y="4641715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effects?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2216757-8528-0944-9A55-65ED38E44932}"/>
              </a:ext>
            </a:extLst>
          </p:cNvPr>
          <p:cNvSpPr/>
          <p:nvPr/>
        </p:nvSpPr>
        <p:spPr>
          <a:xfrm rot="20474474">
            <a:off x="4665917" y="4404847"/>
            <a:ext cx="2738000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Going “fishing”?</a:t>
            </a:r>
          </a:p>
        </p:txBody>
      </p:sp>
    </p:spTree>
    <p:extLst>
      <p:ext uri="{BB962C8B-B14F-4D97-AF65-F5344CB8AC3E}">
        <p14:creationId xmlns:p14="http://schemas.microsoft.com/office/powerpoint/2010/main" val="996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Avoid </a:t>
            </a:r>
            <a:r>
              <a:rPr lang="en-US" sz="3800" i="1" dirty="0">
                <a:solidFill>
                  <a:schemeClr val="tx1"/>
                </a:solidFill>
              </a:rPr>
              <a:t>p</a:t>
            </a:r>
            <a:r>
              <a:rPr lang="en-US" sz="3800" dirty="0">
                <a:solidFill>
                  <a:schemeClr val="tx1"/>
                </a:solidFill>
              </a:rPr>
              <a:t>-Hacking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46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959E8-A0B5-4543-9B0E-65A008E5A523}"/>
              </a:ext>
            </a:extLst>
          </p:cNvPr>
          <p:cNvSpPr txBox="1"/>
          <p:nvPr/>
        </p:nvSpPr>
        <p:spPr>
          <a:xfrm>
            <a:off x="5181600" y="500743"/>
            <a:ext cx="1632857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5DE9E-61A0-D94D-AF73-4FC20C4E774F}"/>
              </a:ext>
            </a:extLst>
          </p:cNvPr>
          <p:cNvSpPr txBox="1"/>
          <p:nvPr/>
        </p:nvSpPr>
        <p:spPr>
          <a:xfrm>
            <a:off x="3265714" y="1937657"/>
            <a:ext cx="1632857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 Effects Present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703AE-BF67-E34A-B7A1-25EB49D15E95}"/>
              </a:ext>
            </a:extLst>
          </p:cNvPr>
          <p:cNvSpPr txBox="1"/>
          <p:nvPr/>
        </p:nvSpPr>
        <p:spPr>
          <a:xfrm>
            <a:off x="7032171" y="1937657"/>
            <a:ext cx="1632857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90 Effects Absent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FC9A26-727B-384E-8E4E-BA9B8047B0E2}"/>
              </a:ext>
            </a:extLst>
          </p:cNvPr>
          <p:cNvCxnSpPr/>
          <p:nvPr/>
        </p:nvCxnSpPr>
        <p:spPr>
          <a:xfrm flipH="1">
            <a:off x="4223657" y="962408"/>
            <a:ext cx="1545772" cy="975248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CBCEB-D182-DA4E-B089-56B166A4696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226628" y="962408"/>
            <a:ext cx="1621972" cy="975249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3A8543-B244-ED42-8654-683B61249A7E}"/>
              </a:ext>
            </a:extLst>
          </p:cNvPr>
          <p:cNvSpPr txBox="1"/>
          <p:nvPr/>
        </p:nvSpPr>
        <p:spPr>
          <a:xfrm>
            <a:off x="1491340" y="461436"/>
            <a:ext cx="28738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Weak priors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10% of effects exist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A5785B-6E13-0646-AE24-5612E3E6430E}"/>
              </a:ext>
            </a:extLst>
          </p:cNvPr>
          <p:cNvSpPr txBox="1"/>
          <p:nvPr/>
        </p:nvSpPr>
        <p:spPr>
          <a:xfrm>
            <a:off x="6977061" y="3934710"/>
            <a:ext cx="1796143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4.5 False Positive Results</a:t>
            </a:r>
            <a:br>
              <a:rPr lang="en-US" sz="2000" dirty="0"/>
            </a:br>
            <a:r>
              <a:rPr lang="en-US" sz="2000" dirty="0"/>
              <a:t>(p &lt; .05)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2FF96-4CC1-904B-AA9E-0C53AB898509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7848600" y="2768654"/>
            <a:ext cx="26533" cy="1166056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6405FD-8C36-0F46-8A13-4CE4C2D7F284}"/>
              </a:ext>
            </a:extLst>
          </p:cNvPr>
          <p:cNvSpPr txBox="1"/>
          <p:nvPr/>
        </p:nvSpPr>
        <p:spPr>
          <a:xfrm>
            <a:off x="7848599" y="2972134"/>
            <a:ext cx="17417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5% false positive rate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867C0-D7AF-164E-8BE5-D5C0A3A38BDD}"/>
              </a:ext>
            </a:extLst>
          </p:cNvPr>
          <p:cNvSpPr txBox="1"/>
          <p:nvPr/>
        </p:nvSpPr>
        <p:spPr>
          <a:xfrm>
            <a:off x="1141993" y="2987806"/>
            <a:ext cx="2884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Small data (power):</a:t>
            </a:r>
            <a:br>
              <a:rPr lang="en-US" sz="2000" b="1" dirty="0"/>
            </a:br>
            <a:r>
              <a:rPr lang="en-US" sz="2000" dirty="0"/>
              <a:t>only 30% detected</a:t>
            </a:r>
            <a:endParaRPr 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27019-F33B-F844-AAEA-144158F1E134}"/>
              </a:ext>
            </a:extLst>
          </p:cNvPr>
          <p:cNvSpPr txBox="1"/>
          <p:nvPr/>
        </p:nvSpPr>
        <p:spPr>
          <a:xfrm>
            <a:off x="3163684" y="3934709"/>
            <a:ext cx="1889325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 True Positive Results</a:t>
            </a:r>
            <a:br>
              <a:rPr lang="en-US" sz="2000" dirty="0"/>
            </a:br>
            <a:r>
              <a:rPr lang="en-US" sz="2000" dirty="0"/>
              <a:t>(p &lt; .05)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212992-0A87-A240-BEFC-59A94F790B63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4082143" y="2768654"/>
            <a:ext cx="26204" cy="1166055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3F76DB-14AA-B148-8DCA-293AC3A3428B}"/>
                  </a:ext>
                </a:extLst>
              </p:cNvPr>
              <p:cNvSpPr/>
              <p:nvPr/>
            </p:nvSpPr>
            <p:spPr>
              <a:xfrm>
                <a:off x="1851862" y="5358202"/>
                <a:ext cx="6170342" cy="622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𝐷𝑖𝑠𝑐𝑜𝑣𝑒𝑟𝑦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3F76DB-14AA-B148-8DCA-293AC3A34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62" y="5358202"/>
                <a:ext cx="6170342" cy="622863"/>
              </a:xfrm>
              <a:prstGeom prst="rect">
                <a:avLst/>
              </a:prstGeom>
              <a:blipFill>
                <a:blip r:embed="rId3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1F8F00-4135-AD42-80A9-F0063DDA4F2A}"/>
                  </a:ext>
                </a:extLst>
              </p:cNvPr>
              <p:cNvSpPr/>
              <p:nvPr/>
            </p:nvSpPr>
            <p:spPr>
              <a:xfrm>
                <a:off x="7901658" y="5362691"/>
                <a:ext cx="1542409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4.5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7.5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1F8F00-4135-AD42-80A9-F0063DDA4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658" y="5362691"/>
                <a:ext cx="1542409" cy="61837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loud 29">
            <a:extLst>
              <a:ext uri="{FF2B5EF4-FFF2-40B4-BE49-F238E27FC236}">
                <a16:creationId xmlns:a16="http://schemas.microsoft.com/office/drawing/2014/main" id="{EBA573A8-F59F-014F-8E54-8A4DB1EEA0B3}"/>
              </a:ext>
            </a:extLst>
          </p:cNvPr>
          <p:cNvSpPr/>
          <p:nvPr/>
        </p:nvSpPr>
        <p:spPr>
          <a:xfrm rot="20474474">
            <a:off x="9623790" y="3347677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Happens often when “fishing” for small effects</a:t>
            </a:r>
          </a:p>
        </p:txBody>
      </p:sp>
    </p:spTree>
    <p:extLst>
      <p:ext uri="{BB962C8B-B14F-4D97-AF65-F5344CB8AC3E}">
        <p14:creationId xmlns:p14="http://schemas.microsoft.com/office/powerpoint/2010/main" val="58697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15" grpId="0" animBg="1"/>
      <p:bldP spid="19" grpId="0"/>
      <p:bldP spid="25" grpId="0"/>
      <p:bldP spid="26" grpId="0" animBg="1"/>
      <p:bldP spid="13" grpId="0"/>
      <p:bldP spid="17" grpId="0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3D2FA-D5A7-5C4C-A792-D91EA21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4716024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17249"/>
                </a:solidFill>
              </a:rPr>
              <a:t>“</a:t>
            </a:r>
            <a:r>
              <a:rPr lang="en-US" sz="4000" i="1" dirty="0">
                <a:solidFill>
                  <a:srgbClr val="717249"/>
                </a:solidFill>
              </a:rPr>
              <a:t>p</a:t>
            </a:r>
            <a:r>
              <a:rPr lang="en-US" sz="4000" dirty="0">
                <a:solidFill>
                  <a:srgbClr val="717249"/>
                </a:solidFill>
              </a:rPr>
              <a:t>-Hacking”</a:t>
            </a:r>
          </a:p>
        </p:txBody>
      </p:sp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015-C641-B64A-8425-39A4BA708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4"/>
            <a:ext cx="5356339" cy="3799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S</a:t>
            </a:r>
            <a:r>
              <a:rPr lang="en-US" sz="1800" dirty="0"/>
              <a:t>ystematically “hacking” your data to get </a:t>
            </a:r>
            <a:r>
              <a:rPr lang="en-US" sz="1800" i="1" dirty="0"/>
              <a:t>p</a:t>
            </a:r>
            <a:r>
              <a:rPr lang="en-US" sz="1800" dirty="0"/>
              <a:t> 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Adding participants until </a:t>
            </a:r>
            <a:r>
              <a:rPr lang="en-US" sz="1800" i="1" dirty="0"/>
              <a:t>p </a:t>
            </a:r>
            <a:r>
              <a:rPr lang="en-US" sz="1800" dirty="0"/>
              <a:t>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Comparing subgroups until something is p 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Trying analysis with/without controls, predictors, etc.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Trying analysis with different estimators / models / transformations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Etc.</a:t>
            </a:r>
          </a:p>
        </p:txBody>
      </p:sp>
      <p:pic>
        <p:nvPicPr>
          <p:cNvPr id="21" name="Picture 20" descr="A hand holding an apple&#10;&#10;Description automatically generated">
            <a:extLst>
              <a:ext uri="{FF2B5EF4-FFF2-40B4-BE49-F238E27FC236}">
                <a16:creationId xmlns:a16="http://schemas.microsoft.com/office/drawing/2014/main" id="{27E90D0B-2769-BD48-9A75-F95FD2998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25"/>
                    </a14:imgEffect>
                  </a14:imgLayer>
                </a14:imgProps>
              </a:ext>
            </a:extLst>
          </a:blip>
          <a:srcRect l="30142" t="-1" r="10524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E9555-E1FA-3E49-91A9-C2182EAA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It’s Bad?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AFD1D1E-2702-A740-AF25-848DF1362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Sample results are </a:t>
            </a:r>
            <a:r>
              <a:rPr lang="en-US" sz="2400" b="1" dirty="0"/>
              <a:t>estimates with error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/>
              <a:t>Selecting for big, significant results</a:t>
            </a:r>
            <a:br>
              <a:rPr lang="en-US" sz="2400" dirty="0"/>
            </a:br>
            <a:r>
              <a:rPr lang="en-US" sz="2400" b="1" dirty="0"/>
              <a:t>tends to select for error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/>
              <a:t>Such results replicate / cross-validate poorly</a:t>
            </a:r>
          </a:p>
        </p:txBody>
      </p:sp>
    </p:spTree>
    <p:extLst>
      <p:ext uri="{BB962C8B-B14F-4D97-AF65-F5344CB8AC3E}">
        <p14:creationId xmlns:p14="http://schemas.microsoft.com/office/powerpoint/2010/main" val="34903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8BE860-9833-7040-9E29-0AA66947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3" y="193675"/>
            <a:ext cx="7874000" cy="6184900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F95475B1-54E5-0C45-99A5-F34CBD5BE2AF}"/>
              </a:ext>
            </a:extLst>
          </p:cNvPr>
          <p:cNvSpPr/>
          <p:nvPr/>
        </p:nvSpPr>
        <p:spPr>
          <a:xfrm>
            <a:off x="8818201" y="2355027"/>
            <a:ext cx="2874604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Nothing here</a:t>
            </a:r>
          </a:p>
        </p:txBody>
      </p:sp>
    </p:spTree>
    <p:extLst>
      <p:ext uri="{BB962C8B-B14F-4D97-AF65-F5344CB8AC3E}">
        <p14:creationId xmlns:p14="http://schemas.microsoft.com/office/powerpoint/2010/main" val="22671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B23BA-6A6B-5247-8F95-4C947D6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" y="1029607"/>
            <a:ext cx="9314891" cy="5220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8D81E-E9CC-EF45-87D5-9D47D5086C97}"/>
              </a:ext>
            </a:extLst>
          </p:cNvPr>
          <p:cNvSpPr/>
          <p:nvPr/>
        </p:nvSpPr>
        <p:spPr>
          <a:xfrm>
            <a:off x="743509" y="501134"/>
            <a:ext cx="535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https://www.nature.com/articles/d41586-018-07118-1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CC62-03EC-C74C-BEB9-41E2518B8603}"/>
              </a:ext>
            </a:extLst>
          </p:cNvPr>
          <p:cNvSpPr/>
          <p:nvPr/>
        </p:nvSpPr>
        <p:spPr>
          <a:xfrm>
            <a:off x="517246" y="1675938"/>
            <a:ext cx="9818740" cy="118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1D1BF-821A-7F42-9BF6-0602D9772BFB}"/>
              </a:ext>
            </a:extLst>
          </p:cNvPr>
          <p:cNvSpPr/>
          <p:nvPr/>
        </p:nvSpPr>
        <p:spPr>
          <a:xfrm>
            <a:off x="517246" y="3049217"/>
            <a:ext cx="9818740" cy="118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A325F-0838-E44A-B3A0-16072B9130E5}"/>
              </a:ext>
            </a:extLst>
          </p:cNvPr>
          <p:cNvSpPr/>
          <p:nvPr/>
        </p:nvSpPr>
        <p:spPr>
          <a:xfrm>
            <a:off x="743508" y="4230779"/>
            <a:ext cx="9818740" cy="152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B23BA-6A6B-5247-8F95-4C947D6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" y="1029607"/>
            <a:ext cx="9314891" cy="5220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8D81E-E9CC-EF45-87D5-9D47D5086C97}"/>
              </a:ext>
            </a:extLst>
          </p:cNvPr>
          <p:cNvSpPr/>
          <p:nvPr/>
        </p:nvSpPr>
        <p:spPr>
          <a:xfrm>
            <a:off x="743509" y="501134"/>
            <a:ext cx="535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https://www.nature.com/articles/d41586-018-07118-1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5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D2FA-D5A7-5C4C-A792-D91EA21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If you explored the data: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71CE5A-74A2-4747-B56C-BF1A5D056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6883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A70BC38-D4D0-7348-95CA-FD88F9824CDB}"/>
              </a:ext>
            </a:extLst>
          </p:cNvPr>
          <p:cNvSpPr/>
          <p:nvPr/>
        </p:nvSpPr>
        <p:spPr>
          <a:xfrm>
            <a:off x="1785258" y="5154777"/>
            <a:ext cx="25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How much exploration (rethink reporting?)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28927E-7400-5249-B72B-2D7A2014C383}"/>
              </a:ext>
            </a:extLst>
          </p:cNvPr>
          <p:cNvSpPr/>
          <p:nvPr/>
        </p:nvSpPr>
        <p:spPr>
          <a:xfrm>
            <a:off x="4999038" y="5149725"/>
            <a:ext cx="25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Can a case be made against the finding?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C1408F-73C9-6242-A24C-2F66E5F37167}"/>
              </a:ext>
            </a:extLst>
          </p:cNvPr>
          <p:cNvSpPr/>
          <p:nvPr/>
        </p:nvSpPr>
        <p:spPr>
          <a:xfrm>
            <a:off x="8384495" y="5149724"/>
            <a:ext cx="2310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Cross-validate in holdout data  or replication data</a:t>
            </a:r>
          </a:p>
        </p:txBody>
      </p:sp>
    </p:spTree>
    <p:extLst>
      <p:ext uri="{BB962C8B-B14F-4D97-AF65-F5344CB8AC3E}">
        <p14:creationId xmlns:p14="http://schemas.microsoft.com/office/powerpoint/2010/main" val="83776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377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Macintosh PowerPoint</Application>
  <PresentationFormat>Widescreen</PresentationFormat>
  <Paragraphs>93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Sagona Book</vt:lpstr>
      <vt:lpstr>Sagona ExtraLight</vt:lpstr>
      <vt:lpstr>RetrospectVTI</vt:lpstr>
      <vt:lpstr>Analysis Considerations</vt:lpstr>
      <vt:lpstr>Avoid p-Hacking</vt:lpstr>
      <vt:lpstr>“p-Hacking”</vt:lpstr>
      <vt:lpstr>Why It’s Bad?</vt:lpstr>
      <vt:lpstr>PowerPoint Presentation</vt:lpstr>
      <vt:lpstr>PowerPoint Presentation</vt:lpstr>
      <vt:lpstr>PowerPoint Presentation</vt:lpstr>
      <vt:lpstr>If you explored the data:</vt:lpstr>
      <vt:lpstr>Python Exercise</vt:lpstr>
      <vt:lpstr>You Need Power</vt:lpstr>
      <vt:lpstr>Power</vt:lpstr>
      <vt:lpstr>Caveat</vt:lpstr>
      <vt:lpstr>Power to Detect  r = .10</vt:lpstr>
      <vt:lpstr>Power to Detect  r = .40</vt:lpstr>
      <vt:lpstr>If Power is Low</vt:lpstr>
      <vt:lpstr>If Power is Low</vt:lpstr>
      <vt:lpstr>Python Exercise</vt:lpstr>
      <vt:lpstr>A Perfect Storm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Considerations</dc:title>
  <dc:creator>Carpenter, Tom</dc:creator>
  <cp:lastModifiedBy>Carpenter, Tom</cp:lastModifiedBy>
  <cp:revision>1</cp:revision>
  <dcterms:created xsi:type="dcterms:W3CDTF">2020-01-08T08:23:36Z</dcterms:created>
  <dcterms:modified xsi:type="dcterms:W3CDTF">2020-01-08T08:23:37Z</dcterms:modified>
</cp:coreProperties>
</file>